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5" r:id="rId4"/>
    <p:sldId id="267" r:id="rId5"/>
    <p:sldId id="268" r:id="rId6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00FF"/>
    <a:srgbClr val="A1DFFB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276" y="60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594519" y="2438400"/>
            <a:ext cx="14566900" cy="242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73 - THU THẬP, PHÂN LOẠI, GHI CHÉP SỐ LIỆU. BẢNG SỐ LIỆU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66"/>
          <a:stretch/>
        </p:blipFill>
        <p:spPr>
          <a:xfrm>
            <a:off x="8138319" y="2014913"/>
            <a:ext cx="7858616" cy="625415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75519" y="1896008"/>
            <a:ext cx="2736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Khám phá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75519" y="3352800"/>
            <a:ext cx="1672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Nam: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75719" y="3365500"/>
            <a:ext cx="5034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rổ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, 3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trượt</a:t>
            </a:r>
            <a:endParaRPr lang="en-US" sz="3600" b="1" i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75519" y="4959171"/>
            <a:ext cx="1518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Việt: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75719" y="4971871"/>
            <a:ext cx="5034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rổ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trượt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75519" y="6635571"/>
            <a:ext cx="1518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Mai: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75719" y="6648271"/>
            <a:ext cx="5034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rổ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, 5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trượt</a:t>
            </a:r>
            <a:r>
              <a:rPr lang="en-US" sz="36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0719" y="8269066"/>
            <a:ext cx="15087600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rổ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1" grpId="0"/>
      <p:bldP spid="22" grpId="0"/>
      <p:bldP spid="23" grpId="0"/>
      <p:bldP spid="24" grpId="0"/>
      <p:bldP spid="25" grpId="0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Box 75">
            <a:extLst>
              <a:ext uri="{FF2B5EF4-FFF2-40B4-BE49-F238E27FC236}">
                <a16:creationId xmlns:a16="http://schemas.microsoft.com/office/drawing/2014/main" id="{DF0137F1-D6B9-767E-1ACD-F969B4B904DA}"/>
              </a:ext>
            </a:extLst>
          </p:cNvPr>
          <p:cNvSpPr txBox="1"/>
          <p:nvPr/>
        </p:nvSpPr>
        <p:spPr>
          <a:xfrm>
            <a:off x="669679" y="4891076"/>
            <a:ext cx="15576472" cy="418576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742950" indent="-742950" algn="l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vi-VN" sz="3600" b="1" i="0" dirty="0">
                <a:solidFill>
                  <a:srgbClr val="FF0000"/>
                </a:solidFill>
                <a:effectLst/>
                <a:latin typeface="+mj-lt"/>
              </a:rPr>
              <a:t>Các bạn lớp 3A đã góp những loại đồ dùng học tập nào?</a:t>
            </a:r>
            <a:endParaRPr lang="en-US" sz="3600" b="1" i="0" dirty="0">
              <a:solidFill>
                <a:srgbClr val="FF0000"/>
              </a:solidFill>
              <a:effectLst/>
              <a:latin typeface="+mj-lt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vi-VN" sz="3600" b="1" i="0" dirty="0">
              <a:solidFill>
                <a:srgbClr val="FF0000"/>
              </a:solidFill>
              <a:effectLst/>
              <a:latin typeface="+mj-lt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vi-VN" sz="3600" b="1" i="0" dirty="0">
                <a:solidFill>
                  <a:srgbClr val="FF0000"/>
                </a:solidFill>
                <a:effectLst/>
                <a:latin typeface="+mj-lt"/>
              </a:rPr>
              <a:t>b) Các bạn đã góp được bao nhiêu đồ vật mỗi loại?</a:t>
            </a:r>
            <a:endParaRPr lang="en-US" sz="3600" b="1" i="0" dirty="0">
              <a:solidFill>
                <a:srgbClr val="FF0000"/>
              </a:solidFill>
              <a:effectLst/>
              <a:latin typeface="+mj-lt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vi-VN" sz="3600" b="1" i="0" dirty="0">
              <a:solidFill>
                <a:srgbClr val="FF0000"/>
              </a:solidFill>
              <a:effectLst/>
              <a:latin typeface="+mj-lt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vi-VN" sz="3600" b="1" i="0" dirty="0">
                <a:solidFill>
                  <a:srgbClr val="FF0000"/>
                </a:solidFill>
                <a:effectLst/>
                <a:latin typeface="+mj-lt"/>
              </a:rPr>
              <a:t>c) Trong số đồ vật góp được, đồ vật nào có nhiều nhất? Đồ vật nào có ít nhất?</a:t>
            </a:r>
            <a:endParaRPr lang="en-US" sz="3600" b="1" i="0" dirty="0">
              <a:solidFill>
                <a:srgbClr val="FF0000"/>
              </a:solidFill>
              <a:effectLst/>
              <a:latin typeface="+mj-lt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vi-VN" sz="3600" b="1" i="0" dirty="0">
              <a:solidFill>
                <a:srgbClr val="FF0000"/>
              </a:solidFill>
              <a:effectLst/>
              <a:latin typeface="+mj-lt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8934EA2-4224-D270-802D-1402C2C45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519" y="2743200"/>
            <a:ext cx="10358147" cy="232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669679" y="1884677"/>
            <a:ext cx="15456754" cy="1204675"/>
            <a:chOff x="1470819" y="1943100"/>
            <a:chExt cx="15456754" cy="1204675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4809054" cy="1200329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vi-VN" sz="3600" b="1" i="0" dirty="0">
                  <a:solidFill>
                    <a:srgbClr val="FF0000"/>
                  </a:solidFill>
                  <a:effectLst/>
                  <a:latin typeface="+mj-lt"/>
                </a:rPr>
                <a:t>Để thực hiện kế hoạch nhỏ của lớp, các bạn lớp 3A đã góp một số đồ dùng </a:t>
              </a:r>
              <a:endParaRPr lang="en-US" sz="3600" b="1" i="0" dirty="0">
                <a:solidFill>
                  <a:srgbClr val="FF0000"/>
                </a:solidFill>
                <a:effectLst/>
                <a:latin typeface="+mj-lt"/>
              </a:endParaRPr>
            </a:p>
            <a:p>
              <a:r>
                <a:rPr lang="vi-VN" sz="3600" b="1" i="0" dirty="0">
                  <a:solidFill>
                    <a:srgbClr val="FF0000"/>
                  </a:solidFill>
                  <a:effectLst/>
                  <a:latin typeface="+mj-lt"/>
                </a:rPr>
                <a:t>học tập với số lượng được ghi chép lại như sau:</a:t>
              </a:r>
              <a:endParaRPr lang="en-US" sz="3600" b="1" dirty="0">
                <a:solidFill>
                  <a:srgbClr val="FF0000"/>
                </a:solidFill>
                <a:latin typeface="+mj-lt"/>
                <a:cs typeface="Times New Roman" pitchFamily="18" charset="0"/>
              </a:endParaRPr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770172B2-2E62-C637-27D6-5149B66B6588}"/>
              </a:ext>
            </a:extLst>
          </p:cNvPr>
          <p:cNvSpPr txBox="1"/>
          <p:nvPr/>
        </p:nvSpPr>
        <p:spPr>
          <a:xfrm>
            <a:off x="736769" y="5486151"/>
            <a:ext cx="1557647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 bạn lớp 3A đã góp được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loại đồ dùng học tập là: vở, bút chì, bút mực.</a:t>
            </a:r>
            <a:endParaRPr lang="en-US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vi-VN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 bạn đã góp được 18 quyển vở, 29 cái bút chì, 6 cái bút mực.</a:t>
            </a:r>
            <a:endParaRPr lang="en-US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vi-VN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 số 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ó,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bút chì có nhiều nhất và bút mực có ít nhất.</a:t>
            </a:r>
          </a:p>
        </p:txBody>
      </p:sp>
    </p:spTree>
    <p:extLst>
      <p:ext uri="{BB962C8B-B14F-4D97-AF65-F5344CB8AC3E}">
        <p14:creationId xmlns:p14="http://schemas.microsoft.com/office/powerpoint/2010/main" val="47109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746919" y="1986472"/>
            <a:ext cx="14630400" cy="1758672"/>
            <a:chOff x="1470819" y="1943100"/>
            <a:chExt cx="16259063" cy="1758672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/>
                <a:endParaRPr lang="en-US" sz="3600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81483" y="1943100"/>
                <a:ext cx="46175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just"/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5611362" cy="1754326"/>
            </a:xfrm>
            <a:prstGeom prst="rect">
              <a:avLst/>
            </a:prstGeom>
            <a:solidFill>
              <a:srgbClr val="FFDB69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vi-VN" sz="3600" b="1" i="0" dirty="0">
                  <a:solidFill>
                    <a:srgbClr val="FF0000"/>
                  </a:solidFill>
                  <a:effectLst/>
                  <a:latin typeface="+mj-lt"/>
                </a:rPr>
                <a:t>Quan sát, phân loại, đếm và ghi chép số lượng đồ vật trong phòng học </a:t>
              </a:r>
              <a:endParaRPr lang="en-US" sz="3600" b="1" i="0" dirty="0">
                <a:solidFill>
                  <a:srgbClr val="FF0000"/>
                </a:solidFill>
                <a:effectLst/>
                <a:latin typeface="+mj-lt"/>
              </a:endParaRPr>
            </a:p>
            <a:p>
              <a:pPr algn="just"/>
              <a:r>
                <a:rPr lang="vi-VN" sz="3600" b="1" i="0" dirty="0">
                  <a:solidFill>
                    <a:srgbClr val="FF0000"/>
                  </a:solidFill>
                  <a:effectLst/>
                  <a:latin typeface="+mj-lt"/>
                </a:rPr>
                <a:t>theo dạng hình tròn, hình tam giác, hình vuông. Cho biết dạng hình nào có nhiều nhất, dạng hình nào có ít nhất.</a:t>
              </a:r>
              <a:endParaRPr lang="en-US" sz="3600" b="1" dirty="0">
                <a:solidFill>
                  <a:srgbClr val="FF0000"/>
                </a:solidFill>
                <a:latin typeface="+mj-lt"/>
                <a:cs typeface="Times New Roman" pitchFamily="18" charset="0"/>
              </a:endParaRPr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966363"/>
              </p:ext>
            </p:extLst>
          </p:nvPr>
        </p:nvGraphicFramePr>
        <p:xfrm>
          <a:off x="1301959" y="4075329"/>
          <a:ext cx="14075361" cy="3151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2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3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1235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Đồ</a:t>
                      </a:r>
                      <a:r>
                        <a:rPr lang="en-US" baseline="0" dirty="0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vật</a:t>
                      </a:r>
                      <a:endParaRPr lang="en-US" dirty="0">
                        <a:solidFill>
                          <a:srgbClr val="FF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Kí</a:t>
                      </a:r>
                      <a:r>
                        <a:rPr lang="en-US" baseline="0" dirty="0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hiệu</a:t>
                      </a:r>
                      <a:endParaRPr lang="en-US" dirty="0">
                        <a:solidFill>
                          <a:srgbClr val="FF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dirty="0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FF33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lượng</a:t>
                      </a:r>
                      <a:endParaRPr lang="en-US" dirty="0">
                        <a:solidFill>
                          <a:srgbClr val="FF33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235">
                <a:tc>
                  <a:txBody>
                    <a:bodyPr/>
                    <a:lstStyle/>
                    <a:p>
                      <a:pPr algn="l"/>
                      <a:r>
                        <a:rPr lang="en-US" sz="3600" b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Bàn</a:t>
                      </a: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b="1"/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1235">
                <a:tc>
                  <a:txBody>
                    <a:bodyPr/>
                    <a:lstStyle/>
                    <a:p>
                      <a:pPr algn="l"/>
                      <a:r>
                        <a:rPr lang="en-US" sz="3600" b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Quạt điện</a:t>
                      </a: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b="1"/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235">
                <a:tc>
                  <a:txBody>
                    <a:bodyPr/>
                    <a:lstStyle/>
                    <a:p>
                      <a:pPr algn="l"/>
                      <a:r>
                        <a:rPr lang="en-US" sz="3600" b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Cửa sổ</a:t>
                      </a: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b="1"/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1235">
                <a:tc>
                  <a:txBody>
                    <a:bodyPr/>
                    <a:lstStyle/>
                    <a:p>
                      <a:pPr algn="l"/>
                      <a:r>
                        <a:rPr lang="en-US" sz="3600" b="1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Bóng</a:t>
                      </a:r>
                      <a:r>
                        <a:rPr lang="en-US" sz="3600" b="1" baseline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đèn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/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600" b="1" dirty="0"/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" name="Isosceles Triangle 18"/>
          <p:cNvSpPr/>
          <p:nvPr/>
        </p:nvSpPr>
        <p:spPr>
          <a:xfrm>
            <a:off x="4861719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861719" y="5435600"/>
            <a:ext cx="375191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877324" y="6146800"/>
            <a:ext cx="339995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gular Pentagon 22"/>
          <p:cNvSpPr/>
          <p:nvPr/>
        </p:nvSpPr>
        <p:spPr>
          <a:xfrm>
            <a:off x="4885211" y="6705600"/>
            <a:ext cx="355600" cy="381000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/>
          <p:cNvSpPr/>
          <p:nvPr/>
        </p:nvSpPr>
        <p:spPr>
          <a:xfrm>
            <a:off x="7078358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/>
          <p:cNvSpPr/>
          <p:nvPr/>
        </p:nvSpPr>
        <p:spPr>
          <a:xfrm>
            <a:off x="7795356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/>
          <p:cNvSpPr/>
          <p:nvPr/>
        </p:nvSpPr>
        <p:spPr>
          <a:xfrm>
            <a:off x="8398056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/>
          <p:cNvSpPr/>
          <p:nvPr/>
        </p:nvSpPr>
        <p:spPr>
          <a:xfrm>
            <a:off x="8976519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9586119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>
            <a:off x="10589367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/>
          <p:cNvSpPr/>
          <p:nvPr/>
        </p:nvSpPr>
        <p:spPr>
          <a:xfrm>
            <a:off x="11306365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Isosceles Triangle 31"/>
          <p:cNvSpPr/>
          <p:nvPr/>
        </p:nvSpPr>
        <p:spPr>
          <a:xfrm>
            <a:off x="11909065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/>
          <p:cNvSpPr/>
          <p:nvPr/>
        </p:nvSpPr>
        <p:spPr>
          <a:xfrm>
            <a:off x="12487528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Isosceles Triangle 33"/>
          <p:cNvSpPr/>
          <p:nvPr/>
        </p:nvSpPr>
        <p:spPr>
          <a:xfrm>
            <a:off x="13097128" y="48006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Isosceles Triangle 34"/>
          <p:cNvSpPr/>
          <p:nvPr/>
        </p:nvSpPr>
        <p:spPr>
          <a:xfrm>
            <a:off x="14011528" y="48133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35"/>
          <p:cNvSpPr/>
          <p:nvPr/>
        </p:nvSpPr>
        <p:spPr>
          <a:xfrm>
            <a:off x="14621128" y="4813300"/>
            <a:ext cx="375191" cy="381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075977" y="5435600"/>
            <a:ext cx="375191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791067" y="5435600"/>
            <a:ext cx="375191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075977" y="6146800"/>
            <a:ext cx="339995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812953" y="6146800"/>
            <a:ext cx="339995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8398056" y="6146800"/>
            <a:ext cx="339995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9014326" y="6146800"/>
            <a:ext cx="339995" cy="304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gular Pentagon 52"/>
          <p:cNvSpPr/>
          <p:nvPr/>
        </p:nvSpPr>
        <p:spPr>
          <a:xfrm>
            <a:off x="7060372" y="6705600"/>
            <a:ext cx="355600" cy="381000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gular Pentagon 53"/>
          <p:cNvSpPr/>
          <p:nvPr/>
        </p:nvSpPr>
        <p:spPr>
          <a:xfrm>
            <a:off x="7791067" y="6705600"/>
            <a:ext cx="355600" cy="381000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gular Pentagon 54"/>
          <p:cNvSpPr/>
          <p:nvPr/>
        </p:nvSpPr>
        <p:spPr>
          <a:xfrm>
            <a:off x="8417647" y="6705600"/>
            <a:ext cx="355600" cy="381000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gular Pentagon 55"/>
          <p:cNvSpPr/>
          <p:nvPr/>
        </p:nvSpPr>
        <p:spPr>
          <a:xfrm>
            <a:off x="9014326" y="6718300"/>
            <a:ext cx="355600" cy="381000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7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303</Words>
  <Application>Microsoft Office PowerPoint</Application>
  <PresentationFormat>Custom</PresentationFormat>
  <Paragraphs>36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Techsi.vn</cp:lastModifiedBy>
  <cp:revision>179</cp:revision>
  <dcterms:created xsi:type="dcterms:W3CDTF">2022-07-10T01:37:20Z</dcterms:created>
  <dcterms:modified xsi:type="dcterms:W3CDTF">2023-04-21T08:22:44Z</dcterms:modified>
</cp:coreProperties>
</file>